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ontserrat Bold" charset="1" panose="00000800000000000000"/>
      <p:regular r:id="rId31"/>
    </p:embeddedFont>
    <p:embeddedFont>
      <p:font typeface="Montserrat" charset="1" panose="00000500000000000000"/>
      <p:regular r:id="rId32"/>
    </p:embeddedFont>
    <p:embeddedFont>
      <p:font typeface="Paytone One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4324" y="549683"/>
            <a:ext cx="16333573" cy="9187635"/>
          </a:xfrm>
          <a:custGeom>
            <a:avLst/>
            <a:gdLst/>
            <a:ahLst/>
            <a:cxnLst/>
            <a:rect r="r" b="b" t="t" l="l"/>
            <a:pathLst>
              <a:path h="9187635" w="16333573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6300645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0436409" cy="10287000"/>
            <a:chOff x="0" y="0"/>
            <a:chExt cx="27486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486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48684">
                  <a:moveTo>
                    <a:pt x="0" y="0"/>
                  </a:moveTo>
                  <a:lnTo>
                    <a:pt x="2748684" y="0"/>
                  </a:lnTo>
                  <a:lnTo>
                    <a:pt x="27486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136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74868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7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858849" y="888806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122239" y="-12972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842652">
            <a:off x="-1848783" y="-1028700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76450"/>
            <a:ext cx="7879211" cy="21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3"/>
              </a:lnSpc>
            </a:pPr>
            <a:r>
              <a:rPr lang="en-US" sz="5445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BÀI TẬP LỚN</a:t>
            </a:r>
          </a:p>
          <a:p>
            <a:pPr algn="l">
              <a:lnSpc>
                <a:spcPts val="9863"/>
              </a:lnSpc>
            </a:pPr>
            <a:r>
              <a:rPr lang="en-US" b="true" sz="7045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MẠNG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569" y="5451461"/>
            <a:ext cx="6910955" cy="66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8"/>
              </a:lnSpc>
            </a:pPr>
            <a:r>
              <a:rPr lang="en-US" b="true" sz="3599">
                <a:solidFill>
                  <a:srgbClr val="70C1D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NHÓM 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333024"/>
            <a:ext cx="6910955" cy="59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199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GVHD: THS. BÙI THANH BÌNH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440867" y="-140668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037790"/>
            <a:ext cx="16230600" cy="2211419"/>
          </a:xfrm>
          <a:custGeom>
            <a:avLst/>
            <a:gdLst/>
            <a:ahLst/>
            <a:cxnLst/>
            <a:rect r="r" b="b" t="t" l="l"/>
            <a:pathLst>
              <a:path h="2211419" w="16230600">
                <a:moveTo>
                  <a:pt x="0" y="0"/>
                </a:moveTo>
                <a:lnTo>
                  <a:pt x="16230600" y="0"/>
                </a:lnTo>
                <a:lnTo>
                  <a:pt x="16230600" y="2211420"/>
                </a:lnTo>
                <a:lnTo>
                  <a:pt x="0" y="22114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88722" y="6391387"/>
            <a:ext cx="23105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Core layer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440867" y="-140668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92890"/>
            <a:ext cx="16230600" cy="2901220"/>
          </a:xfrm>
          <a:custGeom>
            <a:avLst/>
            <a:gdLst/>
            <a:ahLst/>
            <a:cxnLst/>
            <a:rect r="r" b="b" t="t" l="l"/>
            <a:pathLst>
              <a:path h="2901220" w="16230600">
                <a:moveTo>
                  <a:pt x="0" y="0"/>
                </a:moveTo>
                <a:lnTo>
                  <a:pt x="16230600" y="0"/>
                </a:lnTo>
                <a:lnTo>
                  <a:pt x="16230600" y="2901220"/>
                </a:lnTo>
                <a:lnTo>
                  <a:pt x="0" y="2901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21798" y="6650590"/>
            <a:ext cx="40444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Distribution Layer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440867" y="-140668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885628"/>
            <a:ext cx="16230600" cy="2515743"/>
          </a:xfrm>
          <a:custGeom>
            <a:avLst/>
            <a:gdLst/>
            <a:ahLst/>
            <a:cxnLst/>
            <a:rect r="r" b="b" t="t" l="l"/>
            <a:pathLst>
              <a:path h="2515743" w="16230600">
                <a:moveTo>
                  <a:pt x="0" y="0"/>
                </a:moveTo>
                <a:lnTo>
                  <a:pt x="16230600" y="0"/>
                </a:lnTo>
                <a:lnTo>
                  <a:pt x="16230600" y="2515743"/>
                </a:lnTo>
                <a:lnTo>
                  <a:pt x="0" y="25157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02463" y="6601989"/>
            <a:ext cx="26830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Access Layer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410045" y="1794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2528" y="3231125"/>
            <a:ext cx="1774990" cy="1774990"/>
          </a:xfrm>
          <a:custGeom>
            <a:avLst/>
            <a:gdLst/>
            <a:ahLst/>
            <a:cxnLst/>
            <a:rect r="r" b="b" t="t" l="l"/>
            <a:pathLst>
              <a:path h="1774990" w="1774990">
                <a:moveTo>
                  <a:pt x="0" y="0"/>
                </a:moveTo>
                <a:lnTo>
                  <a:pt x="1774990" y="0"/>
                </a:lnTo>
                <a:lnTo>
                  <a:pt x="1774990" y="1774991"/>
                </a:lnTo>
                <a:lnTo>
                  <a:pt x="0" y="1774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2652">
            <a:off x="-2235833" y="-1766952"/>
            <a:ext cx="7344898" cy="5251602"/>
          </a:xfrm>
          <a:custGeom>
            <a:avLst/>
            <a:gdLst/>
            <a:ahLst/>
            <a:cxnLst/>
            <a:rect r="r" b="b" t="t" l="l"/>
            <a:pathLst>
              <a:path h="5251602" w="7344898">
                <a:moveTo>
                  <a:pt x="0" y="0"/>
                </a:moveTo>
                <a:lnTo>
                  <a:pt x="7344898" y="0"/>
                </a:lnTo>
                <a:lnTo>
                  <a:pt x="7344898" y="5251602"/>
                </a:lnTo>
                <a:lnTo>
                  <a:pt x="0" y="5251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71933" y="2450387"/>
            <a:ext cx="5386227" cy="5386227"/>
          </a:xfrm>
          <a:custGeom>
            <a:avLst/>
            <a:gdLst/>
            <a:ahLst/>
            <a:cxnLst/>
            <a:rect r="r" b="b" t="t" l="l"/>
            <a:pathLst>
              <a:path h="5386227" w="5386227">
                <a:moveTo>
                  <a:pt x="0" y="0"/>
                </a:moveTo>
                <a:lnTo>
                  <a:pt x="5386227" y="0"/>
                </a:lnTo>
                <a:lnTo>
                  <a:pt x="5386227" y="5386226"/>
                </a:lnTo>
                <a:lnTo>
                  <a:pt x="0" y="5386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58336" y="3753529"/>
            <a:ext cx="643373" cy="7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4598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70481" y="3387348"/>
            <a:ext cx="5100077" cy="16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b="true" sz="51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TRIỂN KHAI VÀ CẤU HÌNH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0481" y="5416892"/>
            <a:ext cx="6426060" cy="123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199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Triển khi và cấu hình hệ thống trên Cisco Packet Tracer.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43721"/>
            <a:ext cx="16230600" cy="5599557"/>
          </a:xfrm>
          <a:custGeom>
            <a:avLst/>
            <a:gdLst/>
            <a:ahLst/>
            <a:cxnLst/>
            <a:rect r="r" b="b" t="t" l="l"/>
            <a:pathLst>
              <a:path h="5599557" w="16230600">
                <a:moveTo>
                  <a:pt x="0" y="0"/>
                </a:moveTo>
                <a:lnTo>
                  <a:pt x="16230600" y="0"/>
                </a:lnTo>
                <a:lnTo>
                  <a:pt x="16230600" y="5599558"/>
                </a:lnTo>
                <a:lnTo>
                  <a:pt x="0" y="5599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7488819" cy="57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b="true" sz="371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CẤU HÌNH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03237" y="1483530"/>
            <a:ext cx="4481527" cy="7774770"/>
          </a:xfrm>
          <a:custGeom>
            <a:avLst/>
            <a:gdLst/>
            <a:ahLst/>
            <a:cxnLst/>
            <a:rect r="r" b="b" t="t" l="l"/>
            <a:pathLst>
              <a:path h="7774770" w="4481527">
                <a:moveTo>
                  <a:pt x="0" y="0"/>
                </a:moveTo>
                <a:lnTo>
                  <a:pt x="4481526" y="0"/>
                </a:lnTo>
                <a:lnTo>
                  <a:pt x="4481526" y="7774770"/>
                </a:lnTo>
                <a:lnTo>
                  <a:pt x="0" y="7774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7488819" cy="57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b="true" sz="371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CẤU HÌNH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11793"/>
            <a:ext cx="16230600" cy="4463415"/>
          </a:xfrm>
          <a:custGeom>
            <a:avLst/>
            <a:gdLst/>
            <a:ahLst/>
            <a:cxnLst/>
            <a:rect r="r" b="b" t="t" l="l"/>
            <a:pathLst>
              <a:path h="4463415" w="16230600">
                <a:moveTo>
                  <a:pt x="0" y="0"/>
                </a:moveTo>
                <a:lnTo>
                  <a:pt x="16230600" y="0"/>
                </a:lnTo>
                <a:lnTo>
                  <a:pt x="16230600" y="4463415"/>
                </a:lnTo>
                <a:lnTo>
                  <a:pt x="0" y="446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7488819" cy="57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b="true" sz="3716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CẤU HÌNH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22133" y="1434675"/>
            <a:ext cx="6991136" cy="7417650"/>
          </a:xfrm>
          <a:custGeom>
            <a:avLst/>
            <a:gdLst/>
            <a:ahLst/>
            <a:cxnLst/>
            <a:rect r="r" b="b" t="t" l="l"/>
            <a:pathLst>
              <a:path h="7417650" w="6991136">
                <a:moveTo>
                  <a:pt x="0" y="0"/>
                </a:moveTo>
                <a:lnTo>
                  <a:pt x="6991135" y="0"/>
                </a:lnTo>
                <a:lnTo>
                  <a:pt x="6991135" y="7417650"/>
                </a:lnTo>
                <a:lnTo>
                  <a:pt x="0" y="7417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57370"/>
            <a:ext cx="6725326" cy="155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0"/>
              </a:lnSpc>
            </a:pPr>
            <a:r>
              <a:rPr lang="en-US" sz="5000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THỨC, </a:t>
            </a:r>
          </a:p>
          <a:p>
            <a:pPr algn="l">
              <a:lnSpc>
                <a:spcPts val="6220"/>
              </a:lnSpc>
            </a:pPr>
            <a:r>
              <a:rPr lang="en-US" b="true" sz="50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CẤU HÌNH SỬ DỤNG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3097" y="1661470"/>
            <a:ext cx="184963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HSRP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0272" y="3230066"/>
            <a:ext cx="133528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0847" y="4740720"/>
            <a:ext cx="189413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RIPv2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0847" y="6252020"/>
            <a:ext cx="1811536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OSPF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62262" y="7763320"/>
            <a:ext cx="16313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VPN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410045" y="1794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2528" y="3231125"/>
            <a:ext cx="1774990" cy="1774990"/>
          </a:xfrm>
          <a:custGeom>
            <a:avLst/>
            <a:gdLst/>
            <a:ahLst/>
            <a:cxnLst/>
            <a:rect r="r" b="b" t="t" l="l"/>
            <a:pathLst>
              <a:path h="1774990" w="1774990">
                <a:moveTo>
                  <a:pt x="0" y="0"/>
                </a:moveTo>
                <a:lnTo>
                  <a:pt x="1774990" y="0"/>
                </a:lnTo>
                <a:lnTo>
                  <a:pt x="1774990" y="1774991"/>
                </a:lnTo>
                <a:lnTo>
                  <a:pt x="0" y="1774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5546285" cy="3820004"/>
          </a:xfrm>
          <a:custGeom>
            <a:avLst/>
            <a:gdLst/>
            <a:ahLst/>
            <a:cxnLst/>
            <a:rect r="r" b="b" t="t" l="l"/>
            <a:pathLst>
              <a:path h="3820004" w="5546285">
                <a:moveTo>
                  <a:pt x="0" y="0"/>
                </a:moveTo>
                <a:lnTo>
                  <a:pt x="5546285" y="0"/>
                </a:lnTo>
                <a:lnTo>
                  <a:pt x="5546285" y="3820004"/>
                </a:lnTo>
                <a:lnTo>
                  <a:pt x="0" y="3820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6616" y="5006116"/>
            <a:ext cx="4879922" cy="3822606"/>
          </a:xfrm>
          <a:custGeom>
            <a:avLst/>
            <a:gdLst/>
            <a:ahLst/>
            <a:cxnLst/>
            <a:rect r="r" b="b" t="t" l="l"/>
            <a:pathLst>
              <a:path h="3822606" w="4879922">
                <a:moveTo>
                  <a:pt x="0" y="0"/>
                </a:moveTo>
                <a:lnTo>
                  <a:pt x="4879922" y="0"/>
                </a:lnTo>
                <a:lnTo>
                  <a:pt x="4879922" y="3822605"/>
                </a:lnTo>
                <a:lnTo>
                  <a:pt x="0" y="3822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58336" y="3753529"/>
            <a:ext cx="643373" cy="7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4598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9745" y="3304474"/>
            <a:ext cx="5697263" cy="16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b="true" sz="52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89745" y="5029200"/>
            <a:ext cx="6426060" cy="123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199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Triển khi và cấu hình hệ thống trên Cisco Packet Tracer.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392" y="13335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302" y="4236541"/>
            <a:ext cx="5750608" cy="3758303"/>
          </a:xfrm>
          <a:custGeom>
            <a:avLst/>
            <a:gdLst/>
            <a:ahLst/>
            <a:cxnLst/>
            <a:rect r="r" b="b" t="t" l="l"/>
            <a:pathLst>
              <a:path h="3758303" w="5750608">
                <a:moveTo>
                  <a:pt x="0" y="0"/>
                </a:moveTo>
                <a:lnTo>
                  <a:pt x="5750607" y="0"/>
                </a:lnTo>
                <a:lnTo>
                  <a:pt x="5750607" y="3758303"/>
                </a:lnTo>
                <a:lnTo>
                  <a:pt x="0" y="375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088" r="0" b="-2892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1976" y="17752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2302" y="18452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2302" y="2960430"/>
            <a:ext cx="6426060" cy="5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Core Layer: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820554"/>
            <a:ext cx="6426060" cy="247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Router Cisco ISR4331-AX/K9 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Số lượng: 4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Đơn giá: $7,850.92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Thành tiền: $31,403.68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04308" y="3248486"/>
            <a:ext cx="159868" cy="5937550"/>
            <a:chOff x="0" y="0"/>
            <a:chExt cx="39877" cy="14810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77" cy="1481034"/>
            </a:xfrm>
            <a:custGeom>
              <a:avLst/>
              <a:gdLst/>
              <a:ahLst/>
              <a:cxnLst/>
              <a:rect r="r" b="b" t="t" l="l"/>
              <a:pathLst>
                <a:path h="1481034" w="39877">
                  <a:moveTo>
                    <a:pt x="0" y="0"/>
                  </a:moveTo>
                  <a:lnTo>
                    <a:pt x="39877" y="0"/>
                  </a:lnTo>
                  <a:lnTo>
                    <a:pt x="39877" y="1481034"/>
                  </a:lnTo>
                  <a:lnTo>
                    <a:pt x="0" y="1481034"/>
                  </a:ln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877" cy="1500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673257"/>
            <a:ext cx="957123" cy="957123"/>
          </a:xfrm>
          <a:custGeom>
            <a:avLst/>
            <a:gdLst/>
            <a:ahLst/>
            <a:cxnLst/>
            <a:rect r="r" b="b" t="t" l="l"/>
            <a:pathLst>
              <a:path h="957123" w="957123">
                <a:moveTo>
                  <a:pt x="0" y="0"/>
                </a:moveTo>
                <a:lnTo>
                  <a:pt x="957123" y="0"/>
                </a:lnTo>
                <a:lnTo>
                  <a:pt x="957123" y="957123"/>
                </a:lnTo>
                <a:lnTo>
                  <a:pt x="0" y="957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772228"/>
            <a:ext cx="957123" cy="957123"/>
          </a:xfrm>
          <a:custGeom>
            <a:avLst/>
            <a:gdLst/>
            <a:ahLst/>
            <a:cxnLst/>
            <a:rect r="r" b="b" t="t" l="l"/>
            <a:pathLst>
              <a:path h="957123" w="957123">
                <a:moveTo>
                  <a:pt x="0" y="0"/>
                </a:moveTo>
                <a:lnTo>
                  <a:pt x="957123" y="0"/>
                </a:lnTo>
                <a:lnTo>
                  <a:pt x="957123" y="957124"/>
                </a:lnTo>
                <a:lnTo>
                  <a:pt x="0" y="95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05680" y="6703345"/>
            <a:ext cx="957123" cy="957123"/>
          </a:xfrm>
          <a:custGeom>
            <a:avLst/>
            <a:gdLst/>
            <a:ahLst/>
            <a:cxnLst/>
            <a:rect r="r" b="b" t="t" l="l"/>
            <a:pathLst>
              <a:path h="957123" w="957123">
                <a:moveTo>
                  <a:pt x="0" y="0"/>
                </a:moveTo>
                <a:lnTo>
                  <a:pt x="957123" y="0"/>
                </a:lnTo>
                <a:lnTo>
                  <a:pt x="957123" y="957124"/>
                </a:lnTo>
                <a:lnTo>
                  <a:pt x="0" y="95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842652">
            <a:off x="-1440867" y="-140668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8580798"/>
            <a:ext cx="957123" cy="957123"/>
          </a:xfrm>
          <a:custGeom>
            <a:avLst/>
            <a:gdLst/>
            <a:ahLst/>
            <a:cxnLst/>
            <a:rect r="r" b="b" t="t" l="l"/>
            <a:pathLst>
              <a:path h="957123" w="957123">
                <a:moveTo>
                  <a:pt x="0" y="0"/>
                </a:moveTo>
                <a:lnTo>
                  <a:pt x="957123" y="0"/>
                </a:lnTo>
                <a:lnTo>
                  <a:pt x="957123" y="957124"/>
                </a:lnTo>
                <a:lnTo>
                  <a:pt x="0" y="95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7211" y="3533911"/>
            <a:ext cx="7343555" cy="3882905"/>
          </a:xfrm>
          <a:custGeom>
            <a:avLst/>
            <a:gdLst/>
            <a:ahLst/>
            <a:cxnLst/>
            <a:rect r="r" b="b" t="t" l="l"/>
            <a:pathLst>
              <a:path h="3882905" w="7343555">
                <a:moveTo>
                  <a:pt x="0" y="0"/>
                </a:moveTo>
                <a:lnTo>
                  <a:pt x="7343555" y="0"/>
                </a:lnTo>
                <a:lnTo>
                  <a:pt x="7343555" y="3882904"/>
                </a:lnTo>
                <a:lnTo>
                  <a:pt x="0" y="3882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769589" y="1248511"/>
            <a:ext cx="7871005" cy="67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b="true" sz="44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THÀNH VIÊN NHÓM: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6626" y="2846742"/>
            <a:ext cx="531871" cy="59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b="true" sz="38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6626" y="4945713"/>
            <a:ext cx="531871" cy="59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b="true" sz="38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8306" y="6853302"/>
            <a:ext cx="531871" cy="59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b="true" sz="38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98114" y="4795239"/>
            <a:ext cx="3825648" cy="86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BÙI QUỐC MINH</a:t>
            </a:r>
          </a:p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22520855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98114" y="6703345"/>
            <a:ext cx="4717040" cy="86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VÕ HUỲNH KIỀU NGÂN</a:t>
            </a:r>
          </a:p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22520938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18306" y="8752248"/>
            <a:ext cx="531871" cy="59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b="true" sz="3801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98114" y="8611452"/>
            <a:ext cx="4717040" cy="86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VÕ ĐẠI DƯƠNG</a:t>
            </a:r>
          </a:p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22520308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8114" y="2673257"/>
            <a:ext cx="3825648" cy="86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LÊ HỮU KHÁNH</a:t>
            </a:r>
          </a:p>
          <a:p>
            <a:pPr algn="l">
              <a:lnSpc>
                <a:spcPts val="3483"/>
              </a:lnSpc>
            </a:pPr>
            <a:r>
              <a:rPr lang="en-US" b="true" sz="27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22520636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392" y="13335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2302" y="4560391"/>
            <a:ext cx="6499192" cy="2987369"/>
          </a:xfrm>
          <a:custGeom>
            <a:avLst/>
            <a:gdLst/>
            <a:ahLst/>
            <a:cxnLst/>
            <a:rect r="r" b="b" t="t" l="l"/>
            <a:pathLst>
              <a:path h="2987369" w="6499192">
                <a:moveTo>
                  <a:pt x="0" y="0"/>
                </a:moveTo>
                <a:lnTo>
                  <a:pt x="6499192" y="0"/>
                </a:lnTo>
                <a:lnTo>
                  <a:pt x="6499192" y="2987369"/>
                </a:lnTo>
                <a:lnTo>
                  <a:pt x="0" y="2987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381" t="-47725" r="-15342" b="-491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1976" y="17752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2302" y="18452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2302" y="3019743"/>
            <a:ext cx="6426060" cy="5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Distribution Layer: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3902" y="4446091"/>
            <a:ext cx="6546519" cy="310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Switch Layer 3 Cisco Catalyst C9200-48PB-A 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Số lượng: 4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Đơn giá: $8,252.00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Thành tiền: $33,008.00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16410045" y="1794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392" y="13335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0092" y="4294936"/>
            <a:ext cx="7747154" cy="3107828"/>
          </a:xfrm>
          <a:custGeom>
            <a:avLst/>
            <a:gdLst/>
            <a:ahLst/>
            <a:cxnLst/>
            <a:rect r="r" b="b" t="t" l="l"/>
            <a:pathLst>
              <a:path h="3107828" w="7747154">
                <a:moveTo>
                  <a:pt x="0" y="0"/>
                </a:moveTo>
                <a:lnTo>
                  <a:pt x="7747154" y="0"/>
                </a:lnTo>
                <a:lnTo>
                  <a:pt x="7747154" y="3107827"/>
                </a:lnTo>
                <a:lnTo>
                  <a:pt x="0" y="3107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10" t="-16351" r="-1668" b="-166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1976" y="17752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2302" y="18452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2302" y="2884230"/>
            <a:ext cx="6426060" cy="5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Access Layer: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29473" y="4298138"/>
            <a:ext cx="6546519" cy="310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Switch Layer 2 Cisco Catalyst C1000-48FP-4G-L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Số lượng: 11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Đơn giá:  $3,332.00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Thành tiền: $36,652.00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5400000">
            <a:off x="16410045" y="20390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392" y="13335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410045" y="20390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2302" y="4290970"/>
            <a:ext cx="6789304" cy="3365884"/>
          </a:xfrm>
          <a:custGeom>
            <a:avLst/>
            <a:gdLst/>
            <a:ahLst/>
            <a:cxnLst/>
            <a:rect r="r" b="b" t="t" l="l"/>
            <a:pathLst>
              <a:path h="3365884" w="6789304">
                <a:moveTo>
                  <a:pt x="0" y="0"/>
                </a:moveTo>
                <a:lnTo>
                  <a:pt x="6789304" y="0"/>
                </a:lnTo>
                <a:lnTo>
                  <a:pt x="6789304" y="3365884"/>
                </a:lnTo>
                <a:lnTo>
                  <a:pt x="0" y="3365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1976" y="17752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2302" y="18452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2302" y="2884230"/>
            <a:ext cx="6426060" cy="5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Access Layer: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29473" y="4176670"/>
            <a:ext cx="7129827" cy="373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Cisco Catalyst 9800-L Wireless Controller 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Số lượng: 7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Đơn giá:  $3,758.00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Thành tiền: $26,306.00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538253" y="879270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0392" y="13335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410045" y="20390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29791" y="4084141"/>
            <a:ext cx="3902060" cy="3902060"/>
          </a:xfrm>
          <a:custGeom>
            <a:avLst/>
            <a:gdLst/>
            <a:ahLst/>
            <a:cxnLst/>
            <a:rect r="r" b="b" t="t" l="l"/>
            <a:pathLst>
              <a:path h="3902060" w="3902060">
                <a:moveTo>
                  <a:pt x="0" y="0"/>
                </a:moveTo>
                <a:lnTo>
                  <a:pt x="3902060" y="0"/>
                </a:lnTo>
                <a:lnTo>
                  <a:pt x="3902060" y="3902059"/>
                </a:lnTo>
                <a:lnTo>
                  <a:pt x="0" y="3902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1976" y="17752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2302" y="18452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2302" y="2884230"/>
            <a:ext cx="6426060" cy="596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Access Layer: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8297" y="4740033"/>
            <a:ext cx="7129827" cy="247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Access Point Cisco Aironet 2802i 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Số lượng: 7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Đơn giá:  $640.00</a:t>
            </a:r>
          </a:p>
          <a:p>
            <a:pPr algn="l">
              <a:lnSpc>
                <a:spcPts val="4976"/>
              </a:lnSpc>
            </a:pPr>
            <a:r>
              <a:rPr lang="en-US" sz="3143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Thành tiền: $4,480.00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93936" y="-21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2652">
            <a:off x="-1543983" y="-11915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2792" y="14859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74376" y="1927659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4702" y="1997651"/>
            <a:ext cx="7041601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4702" y="3649130"/>
            <a:ext cx="12076763" cy="560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3597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MẠNG NỘI BỘ: </a:t>
            </a:r>
            <a:r>
              <a:rPr lang="en-US" sz="3597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LUX800 (FPT TELECOM): </a:t>
            </a:r>
          </a:p>
          <a:p>
            <a:pPr algn="l">
              <a:lnSpc>
                <a:spcPts val="4475"/>
              </a:lnSpc>
            </a:pPr>
            <a:r>
              <a:rPr lang="en-US" sz="3597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1TR/ THÁNG</a:t>
            </a:r>
          </a:p>
          <a:p>
            <a:pPr algn="l">
              <a:lnSpc>
                <a:spcPts val="4475"/>
              </a:lnSpc>
            </a:pPr>
          </a:p>
          <a:p>
            <a:pPr algn="l">
              <a:lnSpc>
                <a:spcPts val="4475"/>
              </a:lnSpc>
            </a:pPr>
            <a:r>
              <a:rPr lang="en-US" sz="3597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MẠNG CÔNG CỘNG: </a:t>
            </a:r>
            <a:r>
              <a:rPr lang="en-US" sz="3597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LUX 500 (FPT TELECOM):</a:t>
            </a:r>
          </a:p>
          <a:p>
            <a:pPr algn="l">
              <a:lnSpc>
                <a:spcPts val="4475"/>
              </a:lnSpc>
            </a:pPr>
            <a:r>
              <a:rPr lang="en-US" sz="3597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800K/THÁNG</a:t>
            </a:r>
          </a:p>
          <a:p>
            <a:pPr algn="l">
              <a:lnSpc>
                <a:spcPts val="4475"/>
              </a:lnSpc>
            </a:pPr>
          </a:p>
          <a:p>
            <a:pPr algn="l">
              <a:lnSpc>
                <a:spcPts val="4475"/>
              </a:lnSpc>
            </a:pPr>
            <a:r>
              <a:rPr lang="en-US" sz="3597" b="true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CLOUD: </a:t>
            </a:r>
            <a:r>
              <a:rPr lang="en-US" sz="3597">
                <a:solidFill>
                  <a:srgbClr val="FCFBF8"/>
                </a:solidFill>
                <a:latin typeface="Montserrat"/>
                <a:ea typeface="Montserrat"/>
                <a:cs typeface="Montserrat"/>
                <a:sym typeface="Montserrat"/>
              </a:rPr>
              <a:t>AZURE DEV/TEST (MICROSOFT): 2.67$/H</a:t>
            </a:r>
          </a:p>
          <a:p>
            <a:pPr algn="l">
              <a:lnSpc>
                <a:spcPts val="4475"/>
              </a:lnSpc>
            </a:pPr>
          </a:p>
          <a:p>
            <a:pPr algn="l">
              <a:lnSpc>
                <a:spcPts val="4475"/>
              </a:lnSpc>
            </a:pPr>
          </a:p>
          <a:p>
            <a:pPr algn="l">
              <a:lnSpc>
                <a:spcPts val="447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42652">
            <a:off x="-1696383" y="-13439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93936" y="-21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842652">
            <a:off x="-1543983" y="-11915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74516" y="3727889"/>
            <a:ext cx="11738967" cy="254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62"/>
              </a:lnSpc>
            </a:pPr>
            <a:r>
              <a:rPr lang="en-US" sz="1490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0128070" cy="7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b="true" sz="5199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6616" y="2804176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8199" y="3245935"/>
            <a:ext cx="536232" cy="58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6410045" y="1794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38253" y="8748747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482894" y="-1412357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68525" y="3315927"/>
            <a:ext cx="5306999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YÊU CẦU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89547" y="3245979"/>
            <a:ext cx="4716495" cy="98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1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MÔ HÌNH MẠNG LOGIC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126835" y="2882021"/>
            <a:ext cx="1427531" cy="1427531"/>
          </a:xfrm>
          <a:custGeom>
            <a:avLst/>
            <a:gdLst/>
            <a:ahLst/>
            <a:cxnLst/>
            <a:rect r="r" b="b" t="t" l="l"/>
            <a:pathLst>
              <a:path h="1427531" w="1427531">
                <a:moveTo>
                  <a:pt x="0" y="0"/>
                </a:moveTo>
                <a:lnTo>
                  <a:pt x="1427531" y="0"/>
                </a:lnTo>
                <a:lnTo>
                  <a:pt x="1427531" y="1427531"/>
                </a:lnTo>
                <a:lnTo>
                  <a:pt x="0" y="142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72485" y="3245935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36616" y="6003425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08199" y="6445227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68525" y="6371858"/>
            <a:ext cx="5306999" cy="111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TRIỂN KHAI VÀ CẤU HÌNH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89547" y="6301910"/>
            <a:ext cx="4716495" cy="988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b="true" sz="31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BỊ VẬT LÝ VÀ DỊCH VỤ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126835" y="6003425"/>
            <a:ext cx="1427531" cy="1427531"/>
          </a:xfrm>
          <a:custGeom>
            <a:avLst/>
            <a:gdLst/>
            <a:ahLst/>
            <a:cxnLst/>
            <a:rect r="r" b="b" t="t" l="l"/>
            <a:pathLst>
              <a:path h="1427531" w="1427531">
                <a:moveTo>
                  <a:pt x="0" y="0"/>
                </a:moveTo>
                <a:lnTo>
                  <a:pt x="1427531" y="0"/>
                </a:lnTo>
                <a:lnTo>
                  <a:pt x="1427531" y="1427531"/>
                </a:lnTo>
                <a:lnTo>
                  <a:pt x="0" y="142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572485" y="6367340"/>
            <a:ext cx="536232" cy="58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2528" y="3231125"/>
            <a:ext cx="1774990" cy="1774990"/>
          </a:xfrm>
          <a:custGeom>
            <a:avLst/>
            <a:gdLst/>
            <a:ahLst/>
            <a:cxnLst/>
            <a:rect r="r" b="b" t="t" l="l"/>
            <a:pathLst>
              <a:path h="1774990" w="1774990">
                <a:moveTo>
                  <a:pt x="0" y="0"/>
                </a:moveTo>
                <a:lnTo>
                  <a:pt x="1774990" y="0"/>
                </a:lnTo>
                <a:lnTo>
                  <a:pt x="1774990" y="1774991"/>
                </a:lnTo>
                <a:lnTo>
                  <a:pt x="0" y="1774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655252"/>
            <a:ext cx="6249917" cy="4976496"/>
          </a:xfrm>
          <a:custGeom>
            <a:avLst/>
            <a:gdLst/>
            <a:ahLst/>
            <a:cxnLst/>
            <a:rect r="r" b="b" t="t" l="l"/>
            <a:pathLst>
              <a:path h="4976496" w="6249917">
                <a:moveTo>
                  <a:pt x="0" y="0"/>
                </a:moveTo>
                <a:lnTo>
                  <a:pt x="6249917" y="0"/>
                </a:lnTo>
                <a:lnTo>
                  <a:pt x="6249917" y="4976496"/>
                </a:lnTo>
                <a:lnTo>
                  <a:pt x="0" y="4976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58336" y="3753529"/>
            <a:ext cx="643373" cy="71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4598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7518" y="3664941"/>
            <a:ext cx="7317369" cy="79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b="true" sz="52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YÊU CẦU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7518" y="4537455"/>
            <a:ext cx="7061774" cy="18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200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Tìm hiểu nhu cầu của khách hàng: số lượng chi nhánh, yêu cầu chi tiết cho mỗi chi nhánh...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538253" y="84090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842652">
            <a:off x="-1482894" y="-1412357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410045" y="179445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38253" y="8748747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592" y="10287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26920" y="2524443"/>
            <a:ext cx="5632380" cy="5238113"/>
          </a:xfrm>
          <a:custGeom>
            <a:avLst/>
            <a:gdLst/>
            <a:ahLst/>
            <a:cxnLst/>
            <a:rect r="r" b="b" t="t" l="l"/>
            <a:pathLst>
              <a:path h="5238113" w="5632380">
                <a:moveTo>
                  <a:pt x="0" y="0"/>
                </a:moveTo>
                <a:lnTo>
                  <a:pt x="5632380" y="0"/>
                </a:lnTo>
                <a:lnTo>
                  <a:pt x="5632380" y="5238114"/>
                </a:lnTo>
                <a:lnTo>
                  <a:pt x="0" y="5238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7176" y="1470459"/>
            <a:ext cx="536232" cy="58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7502" y="1540451"/>
            <a:ext cx="5306999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YÊU CẦU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7502" y="2518135"/>
            <a:ext cx="8390846" cy="57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30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Khách hàng: Công ty Outsource O-UIT.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77502" y="3429952"/>
            <a:ext cx="8390846" cy="119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sz="30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Yêu cầu: Lắp đặt hệ thống mạng cho trụ sở chính tại Thủ Đức và chi nhánh tại Quận 3: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4991" y="4759373"/>
            <a:ext cx="8390846" cy="367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487" indent="-327743" lvl="1">
              <a:lnSpc>
                <a:spcPts val="4891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Trụ sở chính gồm 5 tầng: gồm Data Center, văn phòng làm việc dành cho CEO, HR, PM, Technical Manager, BA, IT manager và các nhóm dev và tester.</a:t>
            </a:r>
          </a:p>
          <a:p>
            <a:pPr algn="l" marL="655487" indent="-327743" lvl="1">
              <a:lnSpc>
                <a:spcPts val="4891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nhánh tại quận 3: gồm các văn phòng cho nhóm dev và tester.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592" y="10287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1287" y="3105788"/>
            <a:ext cx="3885968" cy="4537755"/>
          </a:xfrm>
          <a:custGeom>
            <a:avLst/>
            <a:gdLst/>
            <a:ahLst/>
            <a:cxnLst/>
            <a:rect r="r" b="b" t="t" l="l"/>
            <a:pathLst>
              <a:path h="4537755" w="3885968">
                <a:moveTo>
                  <a:pt x="0" y="0"/>
                </a:moveTo>
                <a:lnTo>
                  <a:pt x="3885968" y="0"/>
                </a:lnTo>
                <a:lnTo>
                  <a:pt x="3885968" y="4537754"/>
                </a:lnTo>
                <a:lnTo>
                  <a:pt x="0" y="4537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7176" y="1470459"/>
            <a:ext cx="536232" cy="58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7502" y="1540451"/>
            <a:ext cx="5306999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YÊU CẦU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5292" y="2991488"/>
            <a:ext cx="8920863" cy="57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 tiết yêu cầu: Trụ sở chính tại Thủ Đức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6616" y="3939267"/>
            <a:ext cx="11715405" cy="383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Dev, Tester: chỉ được sử dụng máy tính để bàn tại công ty.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CEO, HR, PM, Technical Manager, BA, IT Manager: được sử dụng laptop cá nhân và truy cập wifi nội bộ qua tài khoản xác thực.</a:t>
            </a:r>
            <a:r>
              <a:rPr lang="en-US" b="true" sz="27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 hệ thống Wifi nội bộ có xác thực cho nhân viên và Wifi công cộng cho khách.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Triển khai ứng dụng giai đoạn staging trên Cloud để thử nghiệm, đảm bảo hệ thống an toàn, bảo mật.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917999" y="-34361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592" y="1028700"/>
            <a:ext cx="1479399" cy="1479399"/>
          </a:xfrm>
          <a:custGeom>
            <a:avLst/>
            <a:gdLst/>
            <a:ahLst/>
            <a:cxnLst/>
            <a:rect r="r" b="b" t="t" l="l"/>
            <a:pathLst>
              <a:path h="1479399" w="1479399">
                <a:moveTo>
                  <a:pt x="0" y="0"/>
                </a:moveTo>
                <a:lnTo>
                  <a:pt x="1479399" y="0"/>
                </a:lnTo>
                <a:lnTo>
                  <a:pt x="1479399" y="1479399"/>
                </a:lnTo>
                <a:lnTo>
                  <a:pt x="0" y="1479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23559" y="3510642"/>
            <a:ext cx="3524841" cy="4116056"/>
          </a:xfrm>
          <a:custGeom>
            <a:avLst/>
            <a:gdLst/>
            <a:ahLst/>
            <a:cxnLst/>
            <a:rect r="r" b="b" t="t" l="l"/>
            <a:pathLst>
              <a:path h="4116056" w="3524841">
                <a:moveTo>
                  <a:pt x="0" y="0"/>
                </a:moveTo>
                <a:lnTo>
                  <a:pt x="3524841" y="0"/>
                </a:lnTo>
                <a:lnTo>
                  <a:pt x="3524841" y="4116057"/>
                </a:lnTo>
                <a:lnTo>
                  <a:pt x="0" y="4116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17176" y="1470459"/>
            <a:ext cx="536232" cy="58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7"/>
              </a:lnSpc>
            </a:pPr>
            <a:r>
              <a:rPr lang="en-US" b="true" sz="3832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7502" y="1540451"/>
            <a:ext cx="5306999" cy="55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b="true" sz="3597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YÊU CẦU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616" y="2935691"/>
            <a:ext cx="8920863" cy="57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1"/>
              </a:lnSpc>
            </a:pPr>
            <a:r>
              <a:rPr lang="en-US" b="true" sz="30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 tiết yêu cầu: Chi nhánh tại Quận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6616" y="3737410"/>
            <a:ext cx="11522765" cy="439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Dev, Tester: chỉ được sử dụng máy tính để bàn tại công ty.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Triển khai ứng dụng tại Data Center trụ sở chính qua kết nối VPN site-to-site, đảm bảo bảo mật và kết nối ổn định.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 Hệ thống Wi-Fi với Internet riêng, tách biệt lưu lượng công việc và kết nối công cộng. </a:t>
            </a:r>
          </a:p>
          <a:p>
            <a:pPr algn="l" marL="590719" indent="-295359" lvl="1">
              <a:lnSpc>
                <a:spcPts val="4407"/>
              </a:lnSpc>
              <a:buFont typeface="Arial"/>
              <a:buChar char="•"/>
            </a:pPr>
            <a:r>
              <a:rPr lang="en-US" sz="27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Đảm bảo kết nối ổn định giữa chi nhánh và Data Center trụ sở chính để triển khai ứng dụng.</a:t>
            </a:r>
          </a:p>
          <a:p>
            <a:pPr algn="l">
              <a:lnSpc>
                <a:spcPts val="440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6410045" y="20390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92528" y="3231125"/>
            <a:ext cx="1774990" cy="1774990"/>
          </a:xfrm>
          <a:custGeom>
            <a:avLst/>
            <a:gdLst/>
            <a:ahLst/>
            <a:cxnLst/>
            <a:rect r="r" b="b" t="t" l="l"/>
            <a:pathLst>
              <a:path h="1774990" w="1774990">
                <a:moveTo>
                  <a:pt x="0" y="0"/>
                </a:moveTo>
                <a:lnTo>
                  <a:pt x="1774990" y="0"/>
                </a:lnTo>
                <a:lnTo>
                  <a:pt x="1774990" y="1774991"/>
                </a:lnTo>
                <a:lnTo>
                  <a:pt x="0" y="1774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872890"/>
            <a:ext cx="5801338" cy="4931137"/>
          </a:xfrm>
          <a:custGeom>
            <a:avLst/>
            <a:gdLst/>
            <a:ahLst/>
            <a:cxnLst/>
            <a:rect r="r" b="b" t="t" l="l"/>
            <a:pathLst>
              <a:path h="4931137" w="5801338">
                <a:moveTo>
                  <a:pt x="0" y="0"/>
                </a:moveTo>
                <a:lnTo>
                  <a:pt x="5801338" y="0"/>
                </a:lnTo>
                <a:lnTo>
                  <a:pt x="5801338" y="4931137"/>
                </a:lnTo>
                <a:lnTo>
                  <a:pt x="0" y="4931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58336" y="3753529"/>
            <a:ext cx="643373" cy="71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b="true" sz="4598">
                <a:solidFill>
                  <a:srgbClr val="15136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0481" y="3448339"/>
            <a:ext cx="6809415" cy="161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b="true" sz="5200">
                <a:solidFill>
                  <a:srgbClr val="FCFB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THIẾT KẾ MÔ HÌNH MẠNG LOGIC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0481" y="5416892"/>
            <a:ext cx="5961797" cy="18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5"/>
              </a:lnSpc>
            </a:pPr>
            <a:r>
              <a:rPr lang="en-US" sz="3199">
                <a:solidFill>
                  <a:srgbClr val="70C1DC"/>
                </a:solidFill>
                <a:latin typeface="Montserrat"/>
                <a:ea typeface="Montserrat"/>
                <a:cs typeface="Montserrat"/>
                <a:sym typeface="Montserrat"/>
              </a:rPr>
              <a:t>Xây dựng sơ đồ mạng logic, lựa chọn giao thức và công nghệ, phân vùng các lớp...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842652">
            <a:off x="-1646052" y="-1604814"/>
            <a:ext cx="6273253" cy="4485376"/>
          </a:xfrm>
          <a:custGeom>
            <a:avLst/>
            <a:gdLst/>
            <a:ahLst/>
            <a:cxnLst/>
            <a:rect r="r" b="b" t="t" l="l"/>
            <a:pathLst>
              <a:path h="4485376" w="6273253">
                <a:moveTo>
                  <a:pt x="0" y="0"/>
                </a:moveTo>
                <a:lnTo>
                  <a:pt x="6273254" y="0"/>
                </a:lnTo>
                <a:lnTo>
                  <a:pt x="6273254" y="4485376"/>
                </a:lnTo>
                <a:lnTo>
                  <a:pt x="0" y="4485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538253" y="8748747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8"/>
                </a:lnTo>
                <a:lnTo>
                  <a:pt x="0" y="135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66765" y="8962552"/>
            <a:ext cx="339702" cy="1358809"/>
          </a:xfrm>
          <a:custGeom>
            <a:avLst/>
            <a:gdLst/>
            <a:ahLst/>
            <a:cxnLst/>
            <a:rect r="r" b="b" t="t" l="l"/>
            <a:pathLst>
              <a:path h="1358809" w="339702">
                <a:moveTo>
                  <a:pt x="0" y="0"/>
                </a:moveTo>
                <a:lnTo>
                  <a:pt x="339702" y="0"/>
                </a:lnTo>
                <a:lnTo>
                  <a:pt x="339702" y="1358809"/>
                </a:lnTo>
                <a:lnTo>
                  <a:pt x="0" y="1358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42652">
            <a:off x="-1848783" y="-1496345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6" y="0"/>
                </a:lnTo>
                <a:lnTo>
                  <a:pt x="57549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36801">
            <a:off x="14048871" y="690870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546336" y="-154505"/>
            <a:ext cx="10607094" cy="10596011"/>
          </a:xfrm>
          <a:custGeom>
            <a:avLst/>
            <a:gdLst/>
            <a:ahLst/>
            <a:cxnLst/>
            <a:rect r="r" b="b" t="t" l="l"/>
            <a:pathLst>
              <a:path h="10596011" w="10607094">
                <a:moveTo>
                  <a:pt x="0" y="0"/>
                </a:moveTo>
                <a:lnTo>
                  <a:pt x="10607095" y="0"/>
                </a:lnTo>
                <a:lnTo>
                  <a:pt x="10607095" y="10596010"/>
                </a:lnTo>
                <a:lnTo>
                  <a:pt x="0" y="1059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43722"/>
            <a:ext cx="16230600" cy="5599557"/>
          </a:xfrm>
          <a:custGeom>
            <a:avLst/>
            <a:gdLst/>
            <a:ahLst/>
            <a:cxnLst/>
            <a:rect r="r" b="b" t="t" l="l"/>
            <a:pathLst>
              <a:path h="5599557" w="16230600">
                <a:moveTo>
                  <a:pt x="0" y="0"/>
                </a:moveTo>
                <a:lnTo>
                  <a:pt x="16230600" y="0"/>
                </a:lnTo>
                <a:lnTo>
                  <a:pt x="16230600" y="5599556"/>
                </a:lnTo>
                <a:lnTo>
                  <a:pt x="0" y="55995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842652">
            <a:off x="-1440867" y="-1406686"/>
            <a:ext cx="5754965" cy="4114800"/>
          </a:xfrm>
          <a:custGeom>
            <a:avLst/>
            <a:gdLst/>
            <a:ahLst/>
            <a:cxnLst/>
            <a:rect r="r" b="b" t="t" l="l"/>
            <a:pathLst>
              <a:path h="4114800" w="5754965">
                <a:moveTo>
                  <a:pt x="0" y="0"/>
                </a:moveTo>
                <a:lnTo>
                  <a:pt x="5754965" y="0"/>
                </a:lnTo>
                <a:lnTo>
                  <a:pt x="57549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DAGX91oIEpY</dc:identifier>
  <dcterms:modified xsi:type="dcterms:W3CDTF">2011-08-01T06:04:30Z</dcterms:modified>
  <cp:revision>1</cp:revision>
  <dc:title>Thuyet trinh TKM HK1 2024-2025  - Nhom12</dc:title>
</cp:coreProperties>
</file>